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2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5" r:id="rId10"/>
  </p:sldIdLst>
  <p:sldSz cx="12192000" cy="6858000"/>
  <p:notesSz cx="13716000" cy="24384000"/>
  <p:embeddedFontLst>
    <p:embeddedFont>
      <p:font typeface="Century Gothic" panose="020B0502020202020204" pitchFamily="34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Wingdings 3" panose="05040102010807070707" pitchFamily="18" charset="2"/>
      <p:regular r:id="rId20"/>
    </p:embeddedFont>
    <p:embeddedFont>
      <p:font typeface="Arial Black" panose="020B0A04020102020204" pitchFamily="34" charset="0"/>
      <p:bold r:id="rId21"/>
    </p:embeddedFont>
    <p:embeddedFont>
      <p:font typeface="EB Garamond" panose="020B060402020202020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16">
          <p15:clr>
            <a:srgbClr val="A4A3A4"/>
          </p15:clr>
        </p15:guide>
        <p15:guide id="2" orient="horz" pos="3264">
          <p15:clr>
            <a:srgbClr val="A4A3A4"/>
          </p15:clr>
        </p15:guide>
        <p15:guide id="3" pos="6912">
          <p15:clr>
            <a:srgbClr val="A4A3A4"/>
          </p15:clr>
        </p15:guide>
        <p15:guide id="4" orient="horz">
          <p15:clr>
            <a:srgbClr val="A4A3A4"/>
          </p15:clr>
        </p15:guide>
        <p15:guide id="5" orient="horz" pos="4008">
          <p15:clr>
            <a:srgbClr val="A4A3A4"/>
          </p15:clr>
        </p15:guide>
        <p15:guide id="6" orient="horz" pos="2352">
          <p15:clr>
            <a:srgbClr val="A4A3A4"/>
          </p15:clr>
        </p15:guide>
        <p15:guide id="7" pos="6696">
          <p15:clr>
            <a:srgbClr val="A4A3A4"/>
          </p15:clr>
        </p15:guide>
        <p15:guide id="8" pos="2136">
          <p15:clr>
            <a:srgbClr val="A4A3A4"/>
          </p15:clr>
        </p15:guide>
        <p15:guide id="9" pos="2760">
          <p15:clr>
            <a:srgbClr val="A4A3A4"/>
          </p15:clr>
        </p15:guide>
        <p15:guide id="10" pos="3288">
          <p15:clr>
            <a:srgbClr val="A4A3A4"/>
          </p15:clr>
        </p15:guide>
        <p15:guide id="11" pos="4032">
          <p15:clr>
            <a:srgbClr val="A4A3A4"/>
          </p15:clr>
        </p15:guide>
        <p15:guide id="12" pos="4392">
          <p15:clr>
            <a:srgbClr val="A4A3A4"/>
          </p15:clr>
        </p15:guide>
        <p15:guide id="13" pos="4944">
          <p15:clr>
            <a:srgbClr val="A4A3A4"/>
          </p15:clr>
        </p15:guide>
        <p15:guide id="14" pos="5544">
          <p15:clr>
            <a:srgbClr val="A4A3A4"/>
          </p15:clr>
        </p15:guide>
        <p15:guide id="15" pos="6072">
          <p15:clr>
            <a:srgbClr val="A4A3A4"/>
          </p15:clr>
        </p15:guide>
        <p15:guide id="16" orient="horz" pos="2448">
          <p15:clr>
            <a:srgbClr val="A4A3A4"/>
          </p15:clr>
        </p15:guide>
        <p15:guide id="17" pos="5256">
          <p15:clr>
            <a:srgbClr val="A4A3A4"/>
          </p15:clr>
        </p15:guide>
        <p15:guide id="18" pos="726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512" y="56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86450" y="1828800"/>
            <a:ext cx="9144450" cy="914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1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2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3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p4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5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6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7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57200" y="304800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9:notes"/>
          <p:cNvSpPr txBox="1"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78486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3660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0821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1194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3309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153395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53511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586580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28566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899790" y="810227"/>
            <a:ext cx="6392421" cy="3831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4058200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914400" y="1057274"/>
            <a:ext cx="6583680" cy="153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914400" y="2834640"/>
            <a:ext cx="6583680" cy="3207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marL="914400" lvl="1" indent="-355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4451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74862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 2">
  <p:cSld name="Introduction 2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5702441" y="1061623"/>
            <a:ext cx="5723586" cy="4739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>
            <a:spLocks noGrp="1"/>
          </p:cNvSpPr>
          <p:nvPr>
            <p:ph type="pic" idx="2"/>
          </p:nvPr>
        </p:nvSpPr>
        <p:spPr>
          <a:xfrm>
            <a:off x="443345" y="0"/>
            <a:ext cx="4344695" cy="6359525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14334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1_Section 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914400" y="1057275"/>
            <a:ext cx="5259554" cy="2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914400" y="3808750"/>
            <a:ext cx="5259554" cy="2233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marL="137160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>
            <a:spLocks noGrp="1"/>
          </p:cNvSpPr>
          <p:nvPr>
            <p:ph type="pic" idx="2"/>
          </p:nvPr>
        </p:nvSpPr>
        <p:spPr>
          <a:xfrm>
            <a:off x="7414194" y="410780"/>
            <a:ext cx="4344695" cy="64472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541630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3460565" y="1057274"/>
            <a:ext cx="7965461" cy="994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 b="1"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1"/>
          </p:nvPr>
        </p:nvSpPr>
        <p:spPr>
          <a:xfrm>
            <a:off x="3460565" y="2303029"/>
            <a:ext cx="7965460" cy="3497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2843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mparison 1">
  <p:cSld name="1_Comparison 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4364809" y="1057274"/>
            <a:ext cx="7043617" cy="25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4364808" y="3808750"/>
            <a:ext cx="7043618" cy="2233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marL="914400" lvl="1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marL="1371600" lvl="2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0296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4">
  <p:cSld name="Comparison 4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914399" y="834635"/>
            <a:ext cx="7796464" cy="1222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ldNum" idx="12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1"/>
          </p:nvPr>
        </p:nvSpPr>
        <p:spPr>
          <a:xfrm>
            <a:off x="914400" y="2303028"/>
            <a:ext cx="3283119" cy="372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2"/>
          </p:nvPr>
        </p:nvSpPr>
        <p:spPr>
          <a:xfrm>
            <a:off x="4782159" y="2303028"/>
            <a:ext cx="3284951" cy="372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329323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">
  <p:cSld name="Closing">
    <p:bg>
      <p:bgPr>
        <a:solidFill>
          <a:schemeClr val="accent6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ctrTitle"/>
          </p:nvPr>
        </p:nvSpPr>
        <p:spPr>
          <a:xfrm>
            <a:off x="914401" y="849782"/>
            <a:ext cx="5715000" cy="2727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ubTitle" idx="1"/>
          </p:nvPr>
        </p:nvSpPr>
        <p:spPr>
          <a:xfrm>
            <a:off x="914401" y="3813606"/>
            <a:ext cx="5715000" cy="2234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06394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4353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30366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65037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048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99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24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1305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7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393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  <p:sldLayoutId id="2147483846" r:id="rId18"/>
    <p:sldLayoutId id="2147483847" r:id="rId19"/>
    <p:sldLayoutId id="2147483848" r:id="rId20"/>
    <p:sldLayoutId id="2147483849" r:id="rId21"/>
    <p:sldLayoutId id="2147483850" r:id="rId22"/>
    <p:sldLayoutId id="2147483851" r:id="rId23"/>
    <p:sldLayoutId id="2147483852" r:id="rId24"/>
    <p:sldLayoutId id="2147483853" r:id="rId2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ctrTitle"/>
          </p:nvPr>
        </p:nvSpPr>
        <p:spPr>
          <a:xfrm>
            <a:off x="1756588" y="2261736"/>
            <a:ext cx="8546237" cy="2145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"/>
              <a:buNone/>
            </a:pPr>
            <a:r>
              <a:rPr lang="en-US" b="1" i="0" dirty="0">
                <a:solidFill>
                  <a:schemeClr val="accent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SPECIALIZED LLM CHATBOT USING PRE-TRAINED MODELS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48" name="Google Shape;148;p19"/>
          <p:cNvSpPr txBox="1"/>
          <p:nvPr/>
        </p:nvSpPr>
        <p:spPr>
          <a:xfrm>
            <a:off x="1252727" y="4818888"/>
            <a:ext cx="9050097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Author : </a:t>
            </a:r>
            <a:r>
              <a:rPr lang="en-IN" b="1" dirty="0" smtClean="0">
                <a:solidFill>
                  <a:schemeClr val="accent4">
                    <a:lumMod val="75000"/>
                  </a:schemeClr>
                </a:solidFill>
              </a:rPr>
              <a:t>Ashish Rajput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Institutional Affiliation : Woolf University &amp;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</a:rPr>
              <a:t>AlmaBetter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</a:rPr>
              <a:t>Innoversity</a:t>
            </a:r>
            <a:endParaRPr b="1" dirty="0">
              <a:solidFill>
                <a:schemeClr val="accent4">
                  <a:lumMod val="75000"/>
                </a:schemeClr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>
            <a:spLocks noGrp="1"/>
          </p:cNvSpPr>
          <p:nvPr>
            <p:ph type="title"/>
          </p:nvPr>
        </p:nvSpPr>
        <p:spPr>
          <a:xfrm>
            <a:off x="914400" y="1477898"/>
            <a:ext cx="6583680" cy="153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 dirty="0">
                <a:solidFill>
                  <a:schemeClr val="accent3"/>
                </a:solidFill>
              </a:rPr>
              <a:t>AGENDA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1"/>
          </p:nvPr>
        </p:nvSpPr>
        <p:spPr>
          <a:xfrm>
            <a:off x="914400" y="3136392"/>
            <a:ext cx="6583680" cy="3207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Problem Statement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Domain Selection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Data Collection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Project Workflow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Fine-Tuning Techniques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Code Overview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Chat Bot Demonstration</a:t>
            </a:r>
            <a:endParaRPr dirty="0"/>
          </a:p>
        </p:txBody>
      </p:sp>
      <p:sp>
        <p:nvSpPr>
          <p:cNvPr id="155" name="Google Shape;155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>
            <a:spLocks noGrp="1"/>
          </p:cNvSpPr>
          <p:nvPr>
            <p:ph type="title"/>
          </p:nvPr>
        </p:nvSpPr>
        <p:spPr>
          <a:xfrm>
            <a:off x="5702441" y="1061623"/>
            <a:ext cx="5723586" cy="11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PROBLEM STATEMENT</a:t>
            </a:r>
            <a:br>
              <a:rPr lang="en-US"/>
            </a:br>
            <a:endParaRPr/>
          </a:p>
        </p:txBody>
      </p:sp>
      <p:pic>
        <p:nvPicPr>
          <p:cNvPr id="161" name="Google Shape;161;p21" descr="A person standing in front of a whiteboar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208" r="27208"/>
          <a:stretch/>
        </p:blipFill>
        <p:spPr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/>
          <p:nvPr/>
        </p:nvSpPr>
        <p:spPr>
          <a:xfrm>
            <a:off x="5683476" y="2974288"/>
            <a:ext cx="5761514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71450" marR="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aim of this capstone project is to create an industry-specific </a:t>
            </a:r>
            <a:endParaRPr/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Large Language Model (LLM) Bot by leveraging pre-trained models </a:t>
            </a:r>
            <a:endParaRPr/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available on platforms like Hugging Face. 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ollect data, and fine-tune a pre-trained LLM</a:t>
            </a:r>
            <a:endParaRPr/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1450" marR="0" lvl="0" indent="-171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howcase the bot's ability to interact with users efficiently by </a:t>
            </a:r>
            <a:endParaRPr/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delivering precise and contextually relevant responses.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>
            <a:spLocks noGrp="1"/>
          </p:cNvSpPr>
          <p:nvPr>
            <p:ph type="title"/>
          </p:nvPr>
        </p:nvSpPr>
        <p:spPr>
          <a:xfrm>
            <a:off x="914400" y="1057276"/>
            <a:ext cx="6011694" cy="68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DOMAIN SELECTION:- </a:t>
            </a:r>
            <a:r>
              <a:rPr lang="en-US">
                <a:solidFill>
                  <a:srgbClr val="C94545"/>
                </a:solidFill>
              </a:rPr>
              <a:t>FINANCE</a:t>
            </a:r>
            <a:endParaRPr/>
          </a:p>
        </p:txBody>
      </p:sp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763621" y="2342031"/>
            <a:ext cx="6313251" cy="4581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 fontScale="47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High Demand for AI in Finance: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</a:rPr>
              <a:t>Automation of Processes: The finance industry increasingly relies on AI for automating routine tasks such as transaction processing, fraud detection, and customer service.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Rich and Diverse Data Sources: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</a:rPr>
              <a:t>Varied Data Types: The finance sector deals with diverse data types, including transactional data, market data, news articles, and social media sentiment.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Complex and Specialized Language: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</a:rPr>
              <a:t>Industry-Specific Terminology: Finance has a unique vocabulary and complex concepts that require specialized understanding and handling.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Enhancing Customer Experience: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</a:rPr>
              <a:t>Personalized Financial Advice: An LLM Bot can provide tailored financial advice and personalized investment recommendations.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dirty="0"/>
              <a:t>Addressing Security and Fraud: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</a:rPr>
              <a:t>Fraud Detection: AI and LLMs can help in identifying unusual patterns and potential fraudulent activities.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</a:rPr>
              <a:t>The finance industry's dynamic nature, coupled with the critical need for precision, makes it an ideal choice for developing a specialized LLM Bot. By focusing on finance, this project aims to harness the power of AI to address complex challenges, improve efficiency, and enhance user experiences in a vital sector.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/>
          </a:p>
        </p:txBody>
      </p:sp>
      <p:pic>
        <p:nvPicPr>
          <p:cNvPr id="169" name="Google Shape;169;p22" descr="A person holding a microphone and standing in front of a group of peopl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745" r="27745"/>
          <a:stretch/>
        </p:blipFill>
        <p:spPr>
          <a:prstGeom prst="rect">
            <a:avLst/>
          </a:prstGeom>
          <a:solidFill>
            <a:schemeClr val="accent3"/>
          </a:solidFill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1763682" y="692943"/>
            <a:ext cx="7965461" cy="994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 dirty="0"/>
              <a:t>DATA COLLECTION</a:t>
            </a:r>
            <a:endParaRPr dirty="0"/>
          </a:p>
        </p:txBody>
      </p:sp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1649559" y="2423635"/>
            <a:ext cx="8815500" cy="49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 fontScale="62500" lnSpcReduction="20000"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1900" dirty="0">
                <a:solidFill>
                  <a:schemeClr val="dk1"/>
                </a:solidFill>
              </a:rPr>
              <a:t>In the process of developing our Finance Industry-specific LLM Bot, the data collection phase is crucial for fine-tuning the pre-trained model to ensure it is knowledgeable and contextually aware of finance-related information.</a:t>
            </a:r>
            <a:endParaRPr dirty="0"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b="1" dirty="0"/>
              <a:t>Data Sources and Collection Methods</a:t>
            </a:r>
            <a:endParaRPr dirty="0"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b="1" dirty="0">
                <a:solidFill>
                  <a:schemeClr val="dk1"/>
                </a:solidFill>
              </a:rPr>
              <a:t>Publicly Available Datasets:</a:t>
            </a:r>
            <a:endParaRPr dirty="0"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b="1" dirty="0"/>
              <a:t>Hugging Face Datasets</a:t>
            </a:r>
            <a:r>
              <a:rPr lang="en-US" b="1" dirty="0">
                <a:solidFill>
                  <a:schemeClr val="dk1"/>
                </a:solidFill>
              </a:rPr>
              <a:t>:</a:t>
            </a:r>
            <a:r>
              <a:rPr lang="en-US" dirty="0">
                <a:solidFill>
                  <a:schemeClr val="dk1"/>
                </a:solidFill>
              </a:rPr>
              <a:t> Leveraged pre-existing datasets from Hugging Face to ensure high-quality, industry-specific data.</a:t>
            </a:r>
            <a:endParaRPr dirty="0"/>
          </a:p>
          <a:p>
            <a:pPr marL="457200" lvl="1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b="1" dirty="0">
                <a:solidFill>
                  <a:schemeClr val="dk1"/>
                </a:solidFill>
              </a:rPr>
              <a:t>Specific Dataset used:</a:t>
            </a:r>
            <a:endParaRPr dirty="0">
              <a:solidFill>
                <a:schemeClr val="dk1"/>
              </a:solidFill>
            </a:endParaRPr>
          </a:p>
          <a:p>
            <a:pPr marL="457200" lvl="1" indent="0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b="1" dirty="0"/>
              <a:t>1.  Finance Alpaca 1K Test:</a:t>
            </a:r>
            <a:r>
              <a:rPr lang="en-US" dirty="0"/>
              <a:t> </a:t>
            </a:r>
            <a:r>
              <a:rPr lang="en-US" dirty="0">
                <a:solidFill>
                  <a:schemeClr val="dk1"/>
                </a:solidFill>
              </a:rPr>
              <a:t>A dataset containing finance-related prompts and responses.</a:t>
            </a:r>
            <a:endParaRPr dirty="0"/>
          </a:p>
          <a:p>
            <a:pPr marL="742950" lvl="1" indent="-302894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 dirty="0">
                <a:solidFill>
                  <a:schemeClr val="dk1"/>
                </a:solidFill>
              </a:rPr>
              <a:t>Content:</a:t>
            </a:r>
            <a:r>
              <a:rPr lang="en-US" dirty="0">
                <a:solidFill>
                  <a:schemeClr val="dk1"/>
                </a:solidFill>
              </a:rPr>
              <a:t> Includes 1,000 examples of finance-related questions and answers.</a:t>
            </a:r>
            <a:endParaRPr dirty="0"/>
          </a:p>
          <a:p>
            <a:pPr marL="742950" lvl="1" indent="-302894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 dirty="0">
                <a:solidFill>
                  <a:schemeClr val="dk1"/>
                </a:solidFill>
              </a:rPr>
              <a:t>Purpose:</a:t>
            </a:r>
            <a:r>
              <a:rPr lang="en-US" dirty="0">
                <a:solidFill>
                  <a:schemeClr val="dk1"/>
                </a:solidFill>
              </a:rPr>
              <a:t> Provides a solid foundation for understanding finance-specific dialogues and improving response accuracy</a:t>
            </a:r>
            <a:endParaRPr dirty="0"/>
          </a:p>
          <a:p>
            <a:pPr marL="457200" lvl="1" indent="0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 b="1" dirty="0"/>
              <a:t>2.  Alpaca Finance EN:</a:t>
            </a:r>
            <a:r>
              <a:rPr lang="en-US" dirty="0"/>
              <a:t> </a:t>
            </a:r>
            <a:r>
              <a:rPr lang="en-US" dirty="0">
                <a:solidFill>
                  <a:schemeClr val="dk1"/>
                </a:solidFill>
              </a:rPr>
              <a:t>Another comprehensive dataset focused on financial dialogues and scenarios.</a:t>
            </a:r>
            <a:endParaRPr b="1" dirty="0">
              <a:solidFill>
                <a:schemeClr val="dk1"/>
              </a:solidFill>
            </a:endParaRPr>
          </a:p>
          <a:p>
            <a:pPr marL="742950" lvl="1" indent="-302894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 dirty="0">
                <a:solidFill>
                  <a:schemeClr val="dk1"/>
                </a:solidFill>
              </a:rPr>
              <a:t>Content:</a:t>
            </a:r>
            <a:r>
              <a:rPr lang="en-US" dirty="0">
                <a:solidFill>
                  <a:schemeClr val="dk1"/>
                </a:solidFill>
              </a:rPr>
              <a:t> A comprehensive dataset containing various financial scenarios, user queries, and expert responses.</a:t>
            </a:r>
            <a:endParaRPr dirty="0"/>
          </a:p>
          <a:p>
            <a:pPr marL="742950" lvl="1" indent="-302894" algn="just" rtl="0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b="1" dirty="0">
                <a:solidFill>
                  <a:schemeClr val="dk1"/>
                </a:solidFill>
              </a:rPr>
              <a:t>Purpose:</a:t>
            </a:r>
            <a:r>
              <a:rPr lang="en-US" dirty="0">
                <a:solidFill>
                  <a:schemeClr val="dk1"/>
                </a:solidFill>
              </a:rPr>
              <a:t> Enhances the model’s ability to engage in meaningful financial conversations and provide contextually relevant insights.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endParaRPr dirty="0"/>
          </a:p>
        </p:txBody>
      </p:sp>
      <p:sp>
        <p:nvSpPr>
          <p:cNvPr id="176" name="Google Shape;176;p2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2919370" y="-656606"/>
            <a:ext cx="7043617" cy="252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PROJECT WORKFLOW</a:t>
            </a:r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  <p:pic>
        <p:nvPicPr>
          <p:cNvPr id="184" name="Google Shape;184;p24" descr="The workflow for LLM finetuni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72655" y="2591133"/>
            <a:ext cx="8191500" cy="3853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>
            <a:spLocks noGrp="1"/>
          </p:cNvSpPr>
          <p:nvPr>
            <p:ph type="title"/>
          </p:nvPr>
        </p:nvSpPr>
        <p:spPr>
          <a:xfrm>
            <a:off x="914400" y="834630"/>
            <a:ext cx="7796400" cy="5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Fine-Tuning</a:t>
            </a:r>
            <a:r>
              <a:rPr lang="en-US" sz="4400" b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/>
              <a:t>Techniques</a:t>
            </a:r>
            <a:endParaRPr/>
          </a:p>
        </p:txBody>
      </p:sp>
      <p:sp>
        <p:nvSpPr>
          <p:cNvPr id="190" name="Google Shape;190;p2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sp>
        <p:nvSpPr>
          <p:cNvPr id="191" name="Google Shape;191;p25"/>
          <p:cNvSpPr txBox="1"/>
          <p:nvPr/>
        </p:nvSpPr>
        <p:spPr>
          <a:xfrm>
            <a:off x="1143599" y="2743380"/>
            <a:ext cx="101727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PEFT: Optimizes a subset of parameters, reducing computational needs.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lang="en-US" sz="3200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LoRA</a:t>
            </a: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Decomposes parameters into lower-rank matrices, enhancing fine-tuning efficiency.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lang="en-US" sz="3200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QLoRA</a:t>
            </a: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Combines quantization with </a:t>
            </a:r>
            <a:r>
              <a:rPr lang="en-US" sz="3200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LoRA</a:t>
            </a: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reducing memory and computational demands.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0" y="928688"/>
            <a:ext cx="5532120" cy="726376"/>
          </a:xfrm>
        </p:spPr>
        <p:txBody>
          <a:bodyPr/>
          <a:lstStyle/>
          <a:p>
            <a:r>
              <a:rPr lang="en-IN" dirty="0" err="1" smtClean="0"/>
              <a:t>Github</a:t>
            </a:r>
            <a:r>
              <a:rPr lang="en-IN" dirty="0" smtClean="0"/>
              <a:t> Link:</a:t>
            </a:r>
            <a:endParaRPr lang="en-IN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197864" y="2403613"/>
            <a:ext cx="8860536" cy="2707884"/>
          </a:xfrm>
        </p:spPr>
        <p:txBody>
          <a:bodyPr/>
          <a:lstStyle/>
          <a:p>
            <a:r>
              <a:rPr lang="en-IN" dirty="0"/>
              <a:t>https://github.com/Mr-Rajput801/IndustryGPT-Specialized-LLM-Bot-Using-Pre-Trained-Model</a:t>
            </a:r>
          </a:p>
        </p:txBody>
      </p:sp>
    </p:spTree>
    <p:extLst>
      <p:ext uri="{BB962C8B-B14F-4D97-AF65-F5344CB8AC3E}">
        <p14:creationId xmlns:p14="http://schemas.microsoft.com/office/powerpoint/2010/main" val="947178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ctrTitle"/>
          </p:nvPr>
        </p:nvSpPr>
        <p:spPr>
          <a:xfrm>
            <a:off x="3749040" y="2980943"/>
            <a:ext cx="7891271" cy="1529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 sz="6000" dirty="0">
                <a:solidFill>
                  <a:schemeClr val="accent3"/>
                </a:solidFill>
              </a:rPr>
              <a:t>THANK </a:t>
            </a:r>
            <a:r>
              <a:rPr lang="en-US" sz="6000" dirty="0" smtClean="0">
                <a:solidFill>
                  <a:schemeClr val="accent3"/>
                </a:solidFill>
              </a:rPr>
              <a:t>YOU</a:t>
            </a:r>
            <a:endParaRPr sz="6000" dirty="0">
              <a:solidFill>
                <a:schemeClr val="accent3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22977" y="5084622"/>
            <a:ext cx="5715000" cy="2234642"/>
          </a:xfrm>
        </p:spPr>
        <p:txBody>
          <a:bodyPr/>
          <a:lstStyle/>
          <a:p>
            <a:r>
              <a:rPr lang="en-IN" dirty="0" smtClean="0"/>
              <a:t> 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</TotalTime>
  <Words>501</Words>
  <Application>Microsoft Office PowerPoint</Application>
  <PresentationFormat>Widescreen</PresentationFormat>
  <Paragraphs>69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Century Gothic</vt:lpstr>
      <vt:lpstr>Calibri</vt:lpstr>
      <vt:lpstr>Arial</vt:lpstr>
      <vt:lpstr>Wingdings 3</vt:lpstr>
      <vt:lpstr>Arial Black</vt:lpstr>
      <vt:lpstr>EB Garamond</vt:lpstr>
      <vt:lpstr>Ion Boardroom</vt:lpstr>
      <vt:lpstr>SPECIALIZED LLM CHATBOT USING PRE-TRAINED MODELS</vt:lpstr>
      <vt:lpstr>AGENDA</vt:lpstr>
      <vt:lpstr>PROBLEM STATEMENT </vt:lpstr>
      <vt:lpstr>DOMAIN SELECTION:- FINANCE</vt:lpstr>
      <vt:lpstr>DATA COLLECTION</vt:lpstr>
      <vt:lpstr>PROJECT WORKFLOW</vt:lpstr>
      <vt:lpstr>Fine-Tuning Techniques</vt:lpstr>
      <vt:lpstr>Github Link: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SPECIALIZED LLM CHATBOT USING PRE-TRAINED MODELS</dc:title>
  <dc:creator>Lenovo</dc:creator>
  <cp:lastModifiedBy>Ashish Rajput</cp:lastModifiedBy>
  <cp:revision>6</cp:revision>
  <dcterms:modified xsi:type="dcterms:W3CDTF">2025-06-16T08:49:52Z</dcterms:modified>
</cp:coreProperties>
</file>